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9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  <p:sldMasterId id="2147483666" r:id="rId2"/>
    <p:sldMasterId id="2147483701" r:id="rId3"/>
    <p:sldMasterId id="2147483662" r:id="rId4"/>
    <p:sldMasterId id="2147483695" r:id="rId5"/>
    <p:sldMasterId id="2147483697" r:id="rId6"/>
    <p:sldMasterId id="2147483699" r:id="rId7"/>
    <p:sldMasterId id="2147483703" r:id="rId8"/>
    <p:sldMasterId id="2147483705" r:id="rId9"/>
    <p:sldMasterId id="2147483673" r:id="rId10"/>
  </p:sldMasterIdLst>
  <p:notesMasterIdLst>
    <p:notesMasterId r:id="rId22"/>
  </p:notesMasterIdLst>
  <p:handoutMasterIdLst>
    <p:handoutMasterId r:id="rId23"/>
  </p:handoutMasterIdLst>
  <p:sldIdLst>
    <p:sldId id="256" r:id="rId11"/>
    <p:sldId id="258" r:id="rId12"/>
    <p:sldId id="298" r:id="rId13"/>
    <p:sldId id="313" r:id="rId14"/>
    <p:sldId id="293" r:id="rId15"/>
    <p:sldId id="318" r:id="rId16"/>
    <p:sldId id="317" r:id="rId17"/>
    <p:sldId id="319" r:id="rId18"/>
    <p:sldId id="316" r:id="rId19"/>
    <p:sldId id="315" r:id="rId20"/>
    <p:sldId id="271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F35"/>
    <a:srgbClr val="000000"/>
    <a:srgbClr val="2F5796"/>
    <a:srgbClr val="2F574D"/>
    <a:srgbClr val="2F5700"/>
    <a:srgbClr val="07164D"/>
    <a:srgbClr val="081852"/>
    <a:srgbClr val="42385F"/>
    <a:srgbClr val="D23732"/>
    <a:srgbClr val="BC3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1" autoAdjust="0"/>
    <p:restoredTop sz="57606" autoAdjust="0"/>
  </p:normalViewPr>
  <p:slideViewPr>
    <p:cSldViewPr snapToGrid="0" snapToObjects="1">
      <p:cViewPr varScale="1">
        <p:scale>
          <a:sx n="91" d="100"/>
          <a:sy n="91" d="100"/>
        </p:scale>
        <p:origin x="1656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handoutMaster" Target="handoutMasters/handout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F8666-4BAF-2747-8DDA-B5E0EF46CB9B}" type="datetimeFigureOut">
              <a:rPr lang="en-US" smtClean="0"/>
              <a:pPr/>
              <a:t>1/10/20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4950B-CDFD-304F-914B-D6BF1F1CCA6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pdf>
</file>

<file path=ppt/media/image13.png>
</file>

<file path=ppt/media/image14.tiff>
</file>

<file path=ppt/media/image2.pdf>
</file>

<file path=ppt/media/image2.png>
</file>

<file path=ppt/media/image3.jpeg>
</file>

<file path=ppt/media/image4.jpeg>
</file>

<file path=ppt/media/image5.jpeg>
</file>

<file path=ppt/media/image6.pd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4187-1356-0B4A-B607-C29727ED112E}" type="datetimeFigureOut">
              <a:rPr lang="en-US" smtClean="0"/>
              <a:pPr/>
              <a:t>1/10/20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D7A8-CB24-6942-A9BD-39BD474A03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Let’s start with the quiz. I think that may help refresh your memory to see if you have any questions…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9811D-D8ED-4944-87AC-87ECC518DF7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79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9811D-D8ED-4944-87AC-87ECC518DF7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424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Survey </a:t>
            </a:r>
            <a:r>
              <a:rPr lang="en-US" dirty="0" err="1"/>
              <a:t>url</a:t>
            </a:r>
            <a:r>
              <a:rPr lang="en-US" dirty="0"/>
              <a:t>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forms.gle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/5zyx3HC8dRbmvTLk9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+mj-lt"/>
              <a:buNone/>
            </a:pPr>
            <a:endParaRPr lang="en-US" dirty="0"/>
          </a:p>
          <a:p>
            <a:pPr marL="0" indent="0">
              <a:buFont typeface="+mj-lt"/>
              <a:buNone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Transition: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82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4.1 Modules</a:t>
            </a:r>
          </a:p>
          <a:p>
            <a:pPr lvl="1"/>
            <a:r>
              <a:rPr lang="en-US" dirty="0"/>
              <a:t>Key modules (</a:t>
            </a: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scipy</a:t>
            </a:r>
            <a:r>
              <a:rPr lang="en-US" dirty="0"/>
              <a:t>, matplotlib, seaborn, pandas, </a:t>
            </a:r>
            <a:r>
              <a:rPr lang="en-US" dirty="0" err="1"/>
              <a:t>scikit_learn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Importing modules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dir</a:t>
            </a:r>
            <a:r>
              <a:rPr lang="en-US" dirty="0"/>
              <a:t> to see all of the functions associated with a module.</a:t>
            </a:r>
          </a:p>
          <a:p>
            <a:pPr lvl="1"/>
            <a:r>
              <a:rPr lang="en-US" dirty="0"/>
              <a:t>Errors – important to learn how to read</a:t>
            </a:r>
          </a:p>
          <a:p>
            <a:pPr lvl="1"/>
            <a:r>
              <a:rPr lang="en-US" dirty="0"/>
              <a:t>Exception handling: try: except: these help you write code that keeps running even when there are errors. It’s also good for debugging code. I usually don’t specify exact types of errors.</a:t>
            </a:r>
          </a:p>
          <a:p>
            <a:pPr lvl="1"/>
            <a:r>
              <a:rPr lang="en-US" dirty="0"/>
              <a:t>Converting datetime strings to </a:t>
            </a:r>
            <a:r>
              <a:rPr lang="en-US"/>
              <a:t>datetime objects</a:t>
            </a:r>
            <a:endParaRPr lang="en-US" dirty="0"/>
          </a:p>
          <a:p>
            <a:pPr lvl="0"/>
            <a:r>
              <a:rPr lang="en-US" dirty="0"/>
              <a:t>4.2 </a:t>
            </a:r>
            <a:r>
              <a:rPr lang="en-US" dirty="0" err="1"/>
              <a:t>Numpy</a:t>
            </a:r>
            <a:endParaRPr lang="en-US" dirty="0"/>
          </a:p>
          <a:p>
            <a:pPr lvl="1"/>
            <a:r>
              <a:rPr lang="en-US" dirty="0"/>
              <a:t>NumPy arrays: empty, zeros, ones.</a:t>
            </a:r>
          </a:p>
          <a:p>
            <a:pPr lvl="1"/>
            <a:r>
              <a:rPr lang="en-US" dirty="0"/>
              <a:t>Array attributes: </a:t>
            </a:r>
            <a:r>
              <a:rPr lang="en-US" dirty="0" err="1"/>
              <a:t>ndim</a:t>
            </a:r>
            <a:r>
              <a:rPr lang="en-US" dirty="0"/>
              <a:t>, shape, size, </a:t>
            </a:r>
            <a:r>
              <a:rPr lang="en-US" dirty="0" err="1"/>
              <a:t>dtype</a:t>
            </a:r>
            <a:r>
              <a:rPr lang="en-US" dirty="0"/>
              <a:t>, </a:t>
            </a:r>
            <a:r>
              <a:rPr lang="en-US" dirty="0" err="1"/>
              <a:t>itemsize</a:t>
            </a:r>
            <a:r>
              <a:rPr lang="en-US" dirty="0"/>
              <a:t>, data</a:t>
            </a:r>
          </a:p>
          <a:p>
            <a:pPr lvl="1"/>
            <a:r>
              <a:rPr lang="en-US" dirty="0"/>
              <a:t>Indexing arrays to pull out specific parts</a:t>
            </a:r>
          </a:p>
          <a:p>
            <a:pPr lvl="1"/>
            <a:r>
              <a:rPr lang="en-US" dirty="0"/>
              <a:t>Changing values in an array</a:t>
            </a:r>
          </a:p>
          <a:p>
            <a:pPr lvl="1"/>
            <a:r>
              <a:rPr lang="en-US" dirty="0"/>
              <a:t>Summary functions: mean, median, variance, </a:t>
            </a:r>
            <a:r>
              <a:rPr lang="en-US" dirty="0" err="1"/>
              <a:t>std</a:t>
            </a:r>
            <a:r>
              <a:rPr lang="en-US" dirty="0"/>
              <a:t> dev, product, </a:t>
            </a:r>
            <a:r>
              <a:rPr lang="en-US" dirty="0" err="1"/>
              <a:t>cumproduct</a:t>
            </a:r>
            <a:endParaRPr lang="en-US" dirty="0"/>
          </a:p>
          <a:p>
            <a:pPr lvl="1"/>
            <a:r>
              <a:rPr lang="en-US" dirty="0"/>
              <a:t>Universal (vectorized) functions</a:t>
            </a:r>
          </a:p>
          <a:p>
            <a:pPr lvl="1"/>
            <a:r>
              <a:rPr lang="en-US" dirty="0"/>
              <a:t>Random data</a:t>
            </a:r>
          </a:p>
          <a:p>
            <a:pPr lvl="0"/>
            <a:r>
              <a:rPr lang="en-US" dirty="0"/>
              <a:t>4.3 Pandas</a:t>
            </a:r>
          </a:p>
          <a:p>
            <a:pPr lvl="1"/>
            <a:r>
              <a:rPr lang="en-US" dirty="0"/>
              <a:t>Pandas series and </a:t>
            </a:r>
            <a:r>
              <a:rPr lang="en-US" dirty="0" err="1"/>
              <a:t>dataframes</a:t>
            </a:r>
            <a:r>
              <a:rPr lang="en-US" dirty="0"/>
              <a:t>. Creating from scratch.</a:t>
            </a:r>
          </a:p>
          <a:p>
            <a:pPr lvl="1"/>
            <a:r>
              <a:rPr lang="en-US" dirty="0"/>
              <a:t>Viewing Pandas </a:t>
            </a:r>
            <a:r>
              <a:rPr lang="en-US" dirty="0" err="1"/>
              <a:t>dataframes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Performing operations on a series: sum, </a:t>
            </a:r>
            <a:r>
              <a:rPr lang="en-US" dirty="0" err="1"/>
              <a:t>nlargest</a:t>
            </a:r>
            <a:r>
              <a:rPr lang="en-US" dirty="0"/>
              <a:t>, </a:t>
            </a:r>
            <a:r>
              <a:rPr lang="en-US" dirty="0" err="1"/>
              <a:t>nsmallest</a:t>
            </a:r>
            <a:r>
              <a:rPr lang="en-US" dirty="0"/>
              <a:t>, describe</a:t>
            </a:r>
          </a:p>
          <a:p>
            <a:pPr lvl="1"/>
            <a:r>
              <a:rPr lang="en-US" dirty="0"/>
              <a:t>Adding values of a series together</a:t>
            </a:r>
          </a:p>
          <a:p>
            <a:pPr lvl="1"/>
            <a:r>
              <a:rPr lang="en-US" dirty="0"/>
              <a:t>Selecting data and returning it in different formats (e.g., series, list)</a:t>
            </a:r>
          </a:p>
          <a:p>
            <a:pPr lvl="1"/>
            <a:r>
              <a:rPr lang="en-US" dirty="0"/>
              <a:t>Dealing with missing values, filling in missing values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822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Show students how you can create your own function file. This is a really practical application.</a:t>
            </a:r>
          </a:p>
          <a:p>
            <a:r>
              <a:rPr lang="en-US" dirty="0"/>
              <a:t>Walk through the creation of the </a:t>
            </a:r>
            <a:r>
              <a:rPr lang="en-US" dirty="0" err="1"/>
              <a:t>ronctions.py</a:t>
            </a:r>
            <a:r>
              <a:rPr lang="en-US" dirty="0"/>
              <a:t> file in Spyder. Copy and paste the </a:t>
            </a:r>
            <a:r>
              <a:rPr lang="en-US" dirty="0" err="1"/>
              <a:t>get_datetime</a:t>
            </a:r>
            <a:r>
              <a:rPr lang="en-US" dirty="0"/>
              <a:t> function from the 4.1 notebook.</a:t>
            </a:r>
          </a:p>
          <a:p>
            <a:r>
              <a:rPr lang="en-US" dirty="0"/>
              <a:t>Show students how they can create that file in Notebooks using the %% </a:t>
            </a:r>
            <a:r>
              <a:rPr lang="en-US" dirty="0" err="1"/>
              <a:t>writefile</a:t>
            </a:r>
            <a:r>
              <a:rPr lang="en-US" dirty="0"/>
              <a:t> cell magic.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770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Walk through the creation of the m4PandasPrep file with the students in Spyder.</a:t>
            </a:r>
          </a:p>
          <a:p>
            <a:r>
              <a:rPr lang="en-US" dirty="0"/>
              <a:t>Let them know that I’m motivated about this because I really do want to buy a used truck.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8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37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949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We’ll use descriptive statistics to continue evaluating and preparing </a:t>
            </a:r>
            <a:r>
              <a:rPr lang="en-US"/>
              <a:t>the craigslist data.</a:t>
            </a:r>
          </a:p>
          <a:p>
            <a:endParaRPr lang="en-US" dirty="0"/>
          </a:p>
          <a:p>
            <a:r>
              <a:rPr lang="en-US" dirty="0"/>
              <a:t>Transition: Linden will now share some tips for completing the first high engagement programming assignment…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126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Linden will communicate the tips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6FD7A8-CB24-6942-A9BD-39BD474A037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20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Slide Full Widt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3F3AA0-F6DB-FE47-A702-E7EEB380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26DEA87-87EB-9A4B-8FCB-3F27A4CC898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71E7FDD-C2E5-5249-A9F8-313DB3D7776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08589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FA864BC-59D8-EC43-8DEF-60200B3C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ACB8B87-1508-2448-956A-192B2284231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653EFA-C7D3-2D4E-BFAD-94C1BC20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C332736-02FF-FD4D-91FF-5FCE1B10F0E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728C29-9B5E-E54D-8740-E7B23506D0B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245110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4D6FE81-54E9-7347-A205-504FC2FF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BA6E938-B138-154B-99CF-9696C7012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589785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sz="40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BD0B18A-A590-1F47-8131-BFB6BE60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E126F1-EAD1-B54A-A22F-06FD478709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0EC91E-0DCB-A643-A761-B02FE8B85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BEE24F5-1C10-EA43-A5E9-4FA75E3B567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E558E-F970-FE4B-A336-F787DC785EE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3003972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EC55EE0-4991-C84B-8D68-5E2FDEE2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B2A2718-05E5-C445-AF69-76DA539853A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254940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C98878-4F62-FF40-9D56-3D26743B3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8E36859-01C0-104C-ABA0-D4207CC85A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37753-7CD0-A548-B0A1-32CF434A7B1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159119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72EE2B5-1F0F-9E4B-B5CA-9E717F5F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29"/>
            <a:ext cx="8254820" cy="1759821"/>
          </a:xfrm>
          <a:prstGeom prst="rect">
            <a:avLst/>
          </a:prstGeom>
        </p:spPr>
        <p:txBody>
          <a:bodyPr anchor="b"/>
          <a:lstStyle>
            <a:lvl1pPr algn="l">
              <a:defRPr sz="40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9B241E2-8FB6-F943-B798-E262601148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4" y="3045451"/>
            <a:ext cx="8254819" cy="204348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0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395872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8F791B3-0D7B-A641-958B-5DAE1468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EB98696-0B62-D14A-A6D3-4F3BC1771E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413DD53-F98E-A44F-AF88-314E929E9F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141F35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76614"/>
            <a:ext cx="8098637" cy="407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712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1280160"/>
            <a:ext cx="6270625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1" y="63944"/>
            <a:ext cx="6270624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25672641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0160"/>
            <a:ext cx="6407331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6407331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4723256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ted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760" y="1280160"/>
            <a:ext cx="6331906" cy="3568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758" y="63944"/>
            <a:ext cx="6331907" cy="12162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990564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ing Live Se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4EEFD8-D5D5-0947-9D3C-AF1FB5570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19852"/>
            <a:ext cx="5029200" cy="412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spcBef>
                <a:spcPts val="72"/>
              </a:spcBef>
              <a:spcAft>
                <a:spcPts val="1200"/>
              </a:spcAft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00"/>
              </a:spcBef>
              <a:spcAft>
                <a:spcPts val="600"/>
              </a:spcAft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00"/>
              </a:spcBef>
              <a:spcAft>
                <a:spcPts val="600"/>
              </a:spcAft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042B6-CAB7-3846-8466-8260AB8B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944"/>
            <a:ext cx="8098637" cy="6559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210522-D06D-3B45-8E45-095BD2E984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848225"/>
            <a:ext cx="8099425" cy="2952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US" dirty="0"/>
              <a:t>Insert Citation</a:t>
            </a:r>
          </a:p>
        </p:txBody>
      </p:sp>
    </p:spTree>
    <p:extLst>
      <p:ext uri="{BB962C8B-B14F-4D97-AF65-F5344CB8AC3E}">
        <p14:creationId xmlns:p14="http://schemas.microsoft.com/office/powerpoint/2010/main" val="351195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 Two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33F66B-3F9D-7941-AC9A-DEDF7DAAD5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Session Title – Week #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2AFA089-5A0B-674C-8447-97AEDA72D67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2956854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 - Se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Module or Week #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2083121224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  <p:extLst>
      <p:ext uri="{BB962C8B-B14F-4D97-AF65-F5344CB8AC3E}">
        <p14:creationId xmlns:p14="http://schemas.microsoft.com/office/powerpoint/2010/main" val="74550066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6193" y="1285630"/>
            <a:ext cx="8254820" cy="1536486"/>
          </a:xfrm>
          <a:prstGeom prst="rect">
            <a:avLst/>
          </a:prstGeom>
        </p:spPr>
        <p:txBody>
          <a:bodyPr anchor="t"/>
          <a:lstStyle>
            <a:lvl1pPr algn="l">
              <a:defRPr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193" y="2822116"/>
            <a:ext cx="8254819" cy="112500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733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6194" y="4170458"/>
            <a:ext cx="8254819" cy="5105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 b="1" i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Instructor name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F9FDD37-938C-0F4A-AC29-8710AC33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931" y="1107963"/>
            <a:ext cx="6182139" cy="2130696"/>
          </a:xfrm>
          <a:prstGeom prst="rect">
            <a:avLst/>
          </a:prstGeom>
        </p:spPr>
        <p:txBody>
          <a:bodyPr anchor="ctr"/>
          <a:lstStyle>
            <a:lvl1pPr algn="l"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DF23F8-D96D-E146-A49B-C1485DC9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0931" y="3238659"/>
            <a:ext cx="6182139" cy="8437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B8813FD-E2AC-A04C-A0F8-3A047D881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0931" y="4201732"/>
            <a:ext cx="6182139" cy="7073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78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8BD266F-9629-E341-AA53-4D03EFF0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59109"/>
            <a:ext cx="7215809" cy="1517055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4140"/>
              </a:lnSpc>
              <a:defRPr sz="42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8F15A5-8EE8-2542-B0FA-E59EE690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76164"/>
            <a:ext cx="7215809" cy="73295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22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d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10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df"/><Relationship Id="rId5" Type="http://schemas.openxmlformats.org/officeDocument/2006/relationships/image" Target="../media/image3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df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5.jpe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7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6.pdf"/><Relationship Id="rId4" Type="http://schemas.openxmlformats.org/officeDocument/2006/relationships/image" Target="../media/image10.jpe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13.pdf"/><Relationship Id="rId4" Type="http://schemas.openxmlformats.org/officeDocument/2006/relationships/image" Target="../media/image1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6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1945"/>
            <a:ext cx="9144000" cy="5118416"/>
          </a:xfrm>
          <a:prstGeom prst="rect">
            <a:avLst/>
          </a:prstGeom>
          <a:solidFill>
            <a:schemeClr val="accent3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715" r:id="rId2"/>
    <p:sldLayoutId id="2147483716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llinois-Logo-Full-Color-RGB.png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33365" y="217163"/>
            <a:ext cx="189764" cy="2745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8" r:id="rId2"/>
    <p:sldLayoutId id="2147483726" r:id="rId3"/>
    <p:sldLayoutId id="2147483725" r:id="rId4"/>
    <p:sldLayoutId id="2147483719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2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BIF interior.jp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36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15" name="Rectangle 14"/>
          <p:cNvSpPr/>
          <p:nvPr userDrawn="1"/>
        </p:nvSpPr>
        <p:spPr>
          <a:xfrm>
            <a:off x="2936" y="0"/>
            <a:ext cx="9142199" cy="5118416"/>
          </a:xfrm>
          <a:prstGeom prst="rect">
            <a:avLst/>
          </a:prstGeom>
          <a:solidFill>
            <a:schemeClr val="accent3">
              <a:alpha val="78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07" r:id="rId2"/>
    <p:sldLayoutId id="2147483709" r:id="rId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172tmc-72dpi.jpg"/>
          <p:cNvPicPr>
            <a:picLocks noChangeAspect="1"/>
          </p:cNvPicPr>
          <p:nvPr userDrawn="1"/>
        </p:nvPicPr>
        <p:blipFill>
          <a:blip r:embed="rId5"/>
          <a:srcRect t="13798"/>
          <a:stretch>
            <a:fillRect/>
          </a:stretch>
        </p:blipFill>
        <p:spPr>
          <a:xfrm>
            <a:off x="0" y="0"/>
            <a:ext cx="9144000" cy="5141059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-6350"/>
            <a:ext cx="9154541" cy="5148261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pic>
        <p:nvPicPr>
          <p:cNvPr id="12" name="Picture 11" descr="G_LeftOrngRevers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491031" y="162488"/>
            <a:ext cx="1876552" cy="400722"/>
          </a:xfrm>
          <a:prstGeom prst="rect">
            <a:avLst/>
          </a:prstGeom>
          <a:effectLst/>
        </p:spPr>
      </p:pic>
      <p:cxnSp>
        <p:nvCxnSpPr>
          <p:cNvPr id="23" name="Straight Connector 22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23" r:id="rId2"/>
    <p:sldLayoutId id="214748372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Flobby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-6350"/>
            <a:ext cx="9144000" cy="51482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72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inkstockPhotos-694054978 (72).jpg"/>
          <p:cNvPicPr>
            <a:picLocks noChangeAspect="1"/>
          </p:cNvPicPr>
          <p:nvPr userDrawn="1"/>
        </p:nvPicPr>
        <p:blipFill>
          <a:blip r:embed="rId4"/>
          <a:srcRect t="5825" b="10485"/>
          <a:stretch>
            <a:fillRect/>
          </a:stretch>
        </p:blipFill>
        <p:spPr>
          <a:xfrm>
            <a:off x="-1" y="2728"/>
            <a:ext cx="9144001" cy="514077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6350"/>
            <a:ext cx="9144000" cy="5148261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Stock-527370201-72dpi.jpg"/>
          <p:cNvPicPr>
            <a:picLocks noChangeAspect="1"/>
          </p:cNvPicPr>
          <p:nvPr userDrawn="1"/>
        </p:nvPicPr>
        <p:blipFill>
          <a:blip r:embed="rId4"/>
          <a:srcRect b="16222"/>
          <a:stretch>
            <a:fillRect/>
          </a:stretch>
        </p:blipFill>
        <p:spPr>
          <a:xfrm>
            <a:off x="0" y="-6791"/>
            <a:ext cx="9144000" cy="513779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515" y="-17257"/>
            <a:ext cx="9144000" cy="5148261"/>
          </a:xfrm>
          <a:prstGeom prst="rect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21218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8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304 tmc.jpg"/>
          <p:cNvPicPr>
            <a:picLocks noChangeAspect="1"/>
          </p:cNvPicPr>
          <p:nvPr userDrawn="1"/>
        </p:nvPicPr>
        <p:blipFill>
          <a:blip r:embed="rId4"/>
          <a:srcRect l="517" t="3221" b="9662"/>
          <a:stretch>
            <a:fillRect/>
          </a:stretch>
        </p:blipFill>
        <p:spPr>
          <a:xfrm>
            <a:off x="-10541" y="-15562"/>
            <a:ext cx="9154541" cy="514546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5746" y="-15561"/>
            <a:ext cx="9154541" cy="5145462"/>
          </a:xfrm>
          <a:prstGeom prst="rect">
            <a:avLst/>
          </a:prstGeom>
          <a:solidFill>
            <a:srgbClr val="FFFFFF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48621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1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118tmc-72dpi.jpg"/>
          <p:cNvPicPr>
            <a:picLocks noChangeAspect="1"/>
          </p:cNvPicPr>
          <p:nvPr userDrawn="1"/>
        </p:nvPicPr>
        <p:blipFill>
          <a:blip r:embed="rId4"/>
          <a:srcRect l="652" t="8471" b="1059"/>
          <a:stretch>
            <a:fillRect/>
          </a:stretch>
        </p:blipFill>
        <p:spPr>
          <a:xfrm>
            <a:off x="0" y="-22239"/>
            <a:ext cx="9161011" cy="5143903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7483"/>
            <a:ext cx="9154541" cy="5152140"/>
          </a:xfrm>
          <a:prstGeom prst="rect">
            <a:avLst/>
          </a:prstGeom>
          <a:solidFill>
            <a:schemeClr val="accent2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4362C"/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5141912"/>
            <a:ext cx="9144000" cy="1588"/>
          </a:xfrm>
          <a:prstGeom prst="line">
            <a:avLst/>
          </a:prstGeom>
          <a:ln w="476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eft_Formal rev BLU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1864" y="137043"/>
            <a:ext cx="2017524" cy="4292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0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if interior.jpg"/>
          <p:cNvPicPr>
            <a:picLocks noChangeAspect="1"/>
          </p:cNvPicPr>
          <p:nvPr userDrawn="1"/>
        </p:nvPicPr>
        <p:blipFill>
          <a:blip r:embed="rId4"/>
          <a:srcRect r="7400" b="6667"/>
          <a:stretch>
            <a:fillRect/>
          </a:stretch>
        </p:blipFill>
        <p:spPr>
          <a:xfrm>
            <a:off x="0" y="0"/>
            <a:ext cx="9172992" cy="513116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23739" y="0"/>
            <a:ext cx="9191479" cy="5143500"/>
          </a:xfrm>
          <a:prstGeom prst="rect">
            <a:avLst/>
          </a:prstGeom>
          <a:solidFill>
            <a:srgbClr val="FFFFFF">
              <a:alpha val="8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3739" y="5131168"/>
            <a:ext cx="9191479" cy="12332"/>
          </a:xfrm>
          <a:prstGeom prst="line">
            <a:avLst/>
          </a:prstGeom>
          <a:ln w="47625" cap="flat" cmpd="sng" algn="ctr">
            <a:solidFill>
              <a:srgbClr val="D2373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Left_Formal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5"/>
              <a:stretch>
                <a:fillRect/>
              </a:stretch>
            </p:blipFill>
          </mc:Choice>
          <mc:Fallback>
            <p:blipFill>
              <a:blip r:embed="rId6"/>
              <a:stretch>
                <a:fillRect/>
              </a:stretch>
            </p:blipFill>
          </mc:Fallback>
        </mc:AlternateContent>
        <p:spPr>
          <a:xfrm>
            <a:off x="434379" y="155412"/>
            <a:ext cx="1909684" cy="40779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06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5zyx3HC8dRbmvTLk9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47E41-407D-FA49-894C-EAC3170D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 for Accounting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7CFEF-EC3D-9F4E-8EE2-3463E17A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Module 4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7090E2-D0BC-7D4F-925E-F49E9C819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Ron Guymon &amp; Linden Lu</a:t>
            </a:r>
          </a:p>
        </p:txBody>
      </p:sp>
    </p:spTree>
    <p:extLst>
      <p:ext uri="{BB962C8B-B14F-4D97-AF65-F5344CB8AC3E}">
        <p14:creationId xmlns:p14="http://schemas.microsoft.com/office/powerpoint/2010/main" val="359499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72C0B-6207-1741-841E-E08D8FAF9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E3EFD-6848-F740-B960-F5879874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Module 4 High Engagement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A734FA-6AC3-4DD4-A17F-DDDE33BA85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53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2B7D438-EE8C-443D-8F19-F0622F9D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0952B5-8222-144E-A46F-E315D0D69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F40E87E-D6EE-493B-8EA2-E89485E6FB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23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25AC6-E25D-4C4B-93CC-4AC387FF2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Live Session Quiz</a:t>
            </a:r>
          </a:p>
          <a:p>
            <a:r>
              <a:rPr lang="en-US" dirty="0"/>
              <a:t>Coursera Q &amp; A</a:t>
            </a:r>
          </a:p>
          <a:p>
            <a:r>
              <a:rPr lang="en-US" dirty="0"/>
              <a:t>Creating Your Own Python Module</a:t>
            </a:r>
          </a:p>
          <a:p>
            <a:r>
              <a:rPr lang="en-US" dirty="0"/>
              <a:t>Some kind of project with NumPy and Pandas</a:t>
            </a:r>
          </a:p>
          <a:p>
            <a:r>
              <a:rPr lang="en-US" dirty="0"/>
              <a:t>For Next Week</a:t>
            </a:r>
          </a:p>
          <a:p>
            <a:r>
              <a:rPr lang="en-US" dirty="0"/>
              <a:t>Tips for the High Engagement Assignment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AA942-F8FD-EA43-BF9B-78FA0465E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915599-E7E9-4D8C-A934-66E5051CC9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886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72C0B-6207-1741-841E-E08D8FAF9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forms.gle</a:t>
            </a:r>
            <a:r>
              <a:rPr lang="en-US" dirty="0">
                <a:hlinkClick r:id="rId3"/>
              </a:rPr>
              <a:t>/5zyx3HC8dRbmvTLk9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E3EFD-6848-F740-B960-F5879874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Session Quiz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DA8CC5-8D7A-40F5-AB3C-C7C0AECF6C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0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72C0B-6207-1741-841E-E08D8FAF9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76614"/>
            <a:ext cx="4044462" cy="407183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E3EFD-6848-F740-B960-F5879874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Questions About Coursera Content?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A734FA-6AC3-4DD4-A17F-DDDE33BA85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14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72C0B-6207-1741-841E-E08D8FAF9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A tradeoff: A module with personalized functions is really helpful, but uncommon functions may make it hard for others to replicate.</a:t>
            </a: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E3EFD-6848-F740-B960-F5879874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Your Own Module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A734FA-6AC3-4DD4-A17F-DDDE33BA85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26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72C0B-6207-1741-841E-E08D8FAF9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E3EFD-6848-F740-B960-F5879874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Data Using Pandas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A734FA-6AC3-4DD4-A17F-DDDE33BA85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997F26-FECA-824B-96A1-6A28729DB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238" y="985423"/>
            <a:ext cx="6496384" cy="365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9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72C0B-6207-1741-841E-E08D8FAF9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Modules and exception handling are really useful.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NumPy vectorizes things!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Pandas is like Excel for Python.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E3EFD-6848-F740-B960-F5879874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4 LE Takeaways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A734FA-6AC3-4DD4-A17F-DDDE33BA85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74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72C0B-6207-1741-841E-E08D8FAF9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ym typeface="Wingdings" pitchFamily="2" charset="2"/>
              </a:rPr>
              <a:t>Find a project that is useful / exciting to you.</a:t>
            </a:r>
          </a:p>
          <a:p>
            <a:r>
              <a:rPr lang="en-US" dirty="0">
                <a:sym typeface="Wingdings" pitchFamily="2" charset="2"/>
              </a:rPr>
              <a:t>Filtering Pandas </a:t>
            </a:r>
            <a:r>
              <a:rPr lang="en-US" dirty="0" err="1">
                <a:sym typeface="Wingdings" pitchFamily="2" charset="2"/>
              </a:rPr>
              <a:t>dataframes</a:t>
            </a:r>
            <a:r>
              <a:rPr lang="en-US" dirty="0">
                <a:sym typeface="Wingdings" pitchFamily="2" charset="2"/>
              </a:rPr>
              <a:t> is super useful.</a:t>
            </a:r>
          </a:p>
          <a:p>
            <a:r>
              <a:rPr lang="en-US" dirty="0">
                <a:sym typeface="Wingdings" pitchFamily="2" charset="2"/>
              </a:rPr>
              <a:t>Dates and times are important to learn.</a:t>
            </a:r>
          </a:p>
          <a:p>
            <a:r>
              <a:rPr lang="en-US" dirty="0">
                <a:sym typeface="Wingdings" pitchFamily="2" charset="2"/>
              </a:rPr>
              <a:t>Be careful when combining files. Some differences won’t be obvious.</a:t>
            </a:r>
          </a:p>
          <a:p>
            <a:r>
              <a:rPr lang="en-US" dirty="0">
                <a:sym typeface="Wingdings" pitchFamily="2" charset="2"/>
              </a:rPr>
              <a:t>Split, apply, combine approach for data wrangling.</a:t>
            </a:r>
          </a:p>
          <a:p>
            <a:r>
              <a:rPr lang="en-US" dirty="0">
                <a:sym typeface="Wingdings" pitchFamily="2" charset="2"/>
              </a:rPr>
              <a:t>Use apply and lambda functions to vectorize a function.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E3EFD-6848-F740-B960-F5879874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4 HE Takeaways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A734FA-6AC3-4DD4-A17F-DDDE33BA85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0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72C0B-6207-1741-841E-E08D8FAF9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File I/O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Working with Pandas </a:t>
            </a:r>
            <a:r>
              <a:rPr lang="en-US" dirty="0" err="1">
                <a:sym typeface="Wingdings" pitchFamily="2" charset="2"/>
              </a:rPr>
              <a:t>Dataframe</a:t>
            </a:r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Descriptive Statistics</a:t>
            </a:r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E3EFD-6848-F740-B960-F58798740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5 Preview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A734FA-6AC3-4DD4-A17F-DDDE33BA85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1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IF Ex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26029E7F-8FBE-4A6E-87DE-89DBB63857CB}"/>
    </a:ext>
  </a:extLst>
</a:theme>
</file>

<file path=ppt/theme/theme10.xml><?xml version="1.0" encoding="utf-8"?>
<a:theme xmlns:a="http://schemas.openxmlformats.org/drawingml/2006/main" name="Office Them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DB3BC4B2-A86F-4A0C-848B-88A1C0550996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IF Interior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82A2E09-5814-4F7F-8CD5-BB17B64AF808}"/>
    </a:ext>
  </a:extLst>
</a:theme>
</file>

<file path=ppt/theme/theme3.xml><?xml version="1.0" encoding="utf-8"?>
<a:theme xmlns:a="http://schemas.openxmlformats.org/drawingml/2006/main" name="Older Student Sidewalk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743145AE-E926-4A43-BA01-97A5AB94DA86}"/>
    </a:ext>
  </a:extLst>
</a:theme>
</file>

<file path=ppt/theme/theme4.xml><?xml version="1.0" encoding="utf-8"?>
<a:theme xmlns:a="http://schemas.openxmlformats.org/drawingml/2006/main" name="Subtitle Slide Undergrads in Atrium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956E6EF-CB1F-4ECC-8FC4-6378B3BAF020}"/>
    </a:ext>
  </a:extLst>
</a:theme>
</file>

<file path=ppt/theme/theme5.xml><?xml version="1.0" encoding="utf-8"?>
<a:theme xmlns:a="http://schemas.openxmlformats.org/drawingml/2006/main" name="Student and Date Collage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C18C8C76-69DC-47CF-8741-B6636E12AF0C}"/>
    </a:ext>
  </a:extLst>
</a:theme>
</file>

<file path=ppt/theme/theme6.xml><?xml version="1.0" encoding="utf-8"?>
<a:theme xmlns:a="http://schemas.openxmlformats.org/drawingml/2006/main" name="3 Students Collaborating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58DB38E6-B4DE-4F79-8184-F4A2681E5D11}"/>
    </a:ext>
  </a:extLst>
</a:theme>
</file>

<file path=ppt/theme/theme7.xml><?xml version="1.0" encoding="utf-8"?>
<a:theme xmlns:a="http://schemas.openxmlformats.org/drawingml/2006/main" name="Formally Dress Older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3511AF49-D972-4728-BB09-86AF7E9867EC}"/>
    </a:ext>
  </a:extLst>
</a:theme>
</file>

<file path=ppt/theme/theme8.xml><?xml version="1.0" encoding="utf-8"?>
<a:theme xmlns:a="http://schemas.openxmlformats.org/drawingml/2006/main" name="Female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1CFEEBB9-38B4-477D-91E5-6C7EB178AAFF}"/>
    </a:ext>
  </a:extLst>
</a:theme>
</file>

<file path=ppt/theme/theme9.xml><?xml version="1.0" encoding="utf-8"?>
<a:theme xmlns:a="http://schemas.openxmlformats.org/drawingml/2006/main" name="Informal Smiling Student">
  <a:themeElements>
    <a:clrScheme name="GIE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F5696"/>
      </a:accent1>
      <a:accent2>
        <a:srgbClr val="D85436"/>
      </a:accent2>
      <a:accent3>
        <a:srgbClr val="172948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.potx" id="{17667398-0062-4AA3-B132-14D229E798D1}" vid="{E68B7B43-E315-4675-B75C-B94038DBB98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2019 Online Learning Template</Template>
  <TotalTime>2493</TotalTime>
  <Words>576</Words>
  <Application>Microsoft Macintosh PowerPoint</Application>
  <PresentationFormat>On-screen Show (16:9)</PresentationFormat>
  <Paragraphs>85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Arial</vt:lpstr>
      <vt:lpstr>Calibri</vt:lpstr>
      <vt:lpstr>Wingdings</vt:lpstr>
      <vt:lpstr>BIF Exterior</vt:lpstr>
      <vt:lpstr>BIF Interior</vt:lpstr>
      <vt:lpstr>Older Student Sidewalk</vt:lpstr>
      <vt:lpstr>Subtitle Slide Undergrads in Atrium</vt:lpstr>
      <vt:lpstr>Student and Date Collage</vt:lpstr>
      <vt:lpstr>3 Students Collaborating</vt:lpstr>
      <vt:lpstr>Formally Dress Older Student</vt:lpstr>
      <vt:lpstr>Female Student</vt:lpstr>
      <vt:lpstr>Informal Smiling Student</vt:lpstr>
      <vt:lpstr>Office Theme</vt:lpstr>
      <vt:lpstr>Data Preparation for Accounting</vt:lpstr>
      <vt:lpstr>Agenda</vt:lpstr>
      <vt:lpstr>Live Session Quiz</vt:lpstr>
      <vt:lpstr>Questions About Coursera Content?</vt:lpstr>
      <vt:lpstr>Creating Your Own Module</vt:lpstr>
      <vt:lpstr>Preparing Data Using Pandas</vt:lpstr>
      <vt:lpstr>Module 4 LE Takeaways</vt:lpstr>
      <vt:lpstr>Module 4 HE Takeaways</vt:lpstr>
      <vt:lpstr>Module 5 Preview</vt:lpstr>
      <vt:lpstr>Tips for Module 4 High Engagement </vt:lpstr>
      <vt:lpstr>Questions?</vt:lpstr>
    </vt:vector>
  </TitlesOfParts>
  <Company>University of Illinois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Driven Decisions in Accounting</dc:title>
  <dc:creator>Eric Hernandez</dc:creator>
  <cp:lastModifiedBy>Guymon, Ronald Nathan</cp:lastModifiedBy>
  <cp:revision>39</cp:revision>
  <dcterms:created xsi:type="dcterms:W3CDTF">2019-10-10T17:44:50Z</dcterms:created>
  <dcterms:modified xsi:type="dcterms:W3CDTF">2020-01-10T19:59:03Z</dcterms:modified>
</cp:coreProperties>
</file>

<file path=docProps/thumbnail.jpeg>
</file>